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59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B7615-FB08-4B40-A5C1-099EB3894D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817AB7-38C7-4F8A-8912-C9BA8D98DA56}">
      <dgm:prSet/>
      <dgm:spPr/>
      <dgm:t>
        <a:bodyPr/>
        <a:lstStyle/>
        <a:p>
          <a:r>
            <a:rPr lang="en-US" b="0" i="0"/>
            <a:t>Naïve Bayes</a:t>
          </a:r>
          <a:endParaRPr lang="en-US"/>
        </a:p>
      </dgm:t>
    </dgm:pt>
    <dgm:pt modelId="{8A937C5D-75F4-4F4E-9C88-96498363C4F2}" type="parTrans" cxnId="{453BFAE8-D48C-4542-86AC-768B9B0F8D33}">
      <dgm:prSet/>
      <dgm:spPr/>
      <dgm:t>
        <a:bodyPr/>
        <a:lstStyle/>
        <a:p>
          <a:endParaRPr lang="en-US"/>
        </a:p>
      </dgm:t>
    </dgm:pt>
    <dgm:pt modelId="{069540F0-8E81-492C-A639-8154CA31A840}" type="sibTrans" cxnId="{453BFAE8-D48C-4542-86AC-768B9B0F8D33}">
      <dgm:prSet/>
      <dgm:spPr/>
      <dgm:t>
        <a:bodyPr/>
        <a:lstStyle/>
        <a:p>
          <a:endParaRPr lang="en-US"/>
        </a:p>
      </dgm:t>
    </dgm:pt>
    <dgm:pt modelId="{603548E0-4D23-4772-ADF1-0A70DEBFC3B4}">
      <dgm:prSet/>
      <dgm:spPr/>
      <dgm:t>
        <a:bodyPr/>
        <a:lstStyle/>
        <a:p>
          <a:r>
            <a:rPr lang="en-US" b="0" i="0"/>
            <a:t>Logistic regression</a:t>
          </a:r>
          <a:endParaRPr lang="en-US"/>
        </a:p>
      </dgm:t>
    </dgm:pt>
    <dgm:pt modelId="{A07A75DE-416C-4547-A47D-0EED151D610C}" type="parTrans" cxnId="{33A78198-0AC4-4F06-B7AA-94594C9F9FAE}">
      <dgm:prSet/>
      <dgm:spPr/>
      <dgm:t>
        <a:bodyPr/>
        <a:lstStyle/>
        <a:p>
          <a:endParaRPr lang="en-US"/>
        </a:p>
      </dgm:t>
    </dgm:pt>
    <dgm:pt modelId="{E2DDAEEA-E541-42EE-86AC-450CA6DE3232}" type="sibTrans" cxnId="{33A78198-0AC4-4F06-B7AA-94594C9F9FAE}">
      <dgm:prSet/>
      <dgm:spPr/>
      <dgm:t>
        <a:bodyPr/>
        <a:lstStyle/>
        <a:p>
          <a:endParaRPr lang="en-US"/>
        </a:p>
      </dgm:t>
    </dgm:pt>
    <dgm:pt modelId="{A6E12954-4934-4EF0-A723-1BD51374AA56}">
      <dgm:prSet/>
      <dgm:spPr/>
      <dgm:t>
        <a:bodyPr/>
        <a:lstStyle/>
        <a:p>
          <a:r>
            <a:rPr lang="en-US"/>
            <a:t>D</a:t>
          </a:r>
          <a:r>
            <a:rPr lang="en-US" b="0" i="0"/>
            <a:t>ecision tree</a:t>
          </a:r>
          <a:endParaRPr lang="en-US"/>
        </a:p>
      </dgm:t>
    </dgm:pt>
    <dgm:pt modelId="{F294FE11-BF90-48C3-803B-0DD3187FF6DC}" type="parTrans" cxnId="{7CB652E6-9A1F-4CB4-9C68-99C1727BEE10}">
      <dgm:prSet/>
      <dgm:spPr/>
      <dgm:t>
        <a:bodyPr/>
        <a:lstStyle/>
        <a:p>
          <a:endParaRPr lang="en-US"/>
        </a:p>
      </dgm:t>
    </dgm:pt>
    <dgm:pt modelId="{EEB19D5E-4F1C-4296-8FC1-6C0A7B62A458}" type="sibTrans" cxnId="{7CB652E6-9A1F-4CB4-9C68-99C1727BEE10}">
      <dgm:prSet/>
      <dgm:spPr/>
      <dgm:t>
        <a:bodyPr/>
        <a:lstStyle/>
        <a:p>
          <a:endParaRPr lang="en-US"/>
        </a:p>
      </dgm:t>
    </dgm:pt>
    <dgm:pt modelId="{4AA0CCCE-1C04-4C43-9FC1-239C5226B992}">
      <dgm:prSet/>
      <dgm:spPr/>
      <dgm:t>
        <a:bodyPr/>
        <a:lstStyle/>
        <a:p>
          <a:r>
            <a:rPr lang="en-US" b="0" i="0"/>
            <a:t>Random forest classifier</a:t>
          </a:r>
          <a:endParaRPr lang="en-US"/>
        </a:p>
      </dgm:t>
    </dgm:pt>
    <dgm:pt modelId="{B4813640-A1F9-4E4D-B0A3-69BB484113C7}" type="parTrans" cxnId="{07FD6CA6-3F8E-441B-B07E-F4A80371FFF5}">
      <dgm:prSet/>
      <dgm:spPr/>
      <dgm:t>
        <a:bodyPr/>
        <a:lstStyle/>
        <a:p>
          <a:endParaRPr lang="en-US"/>
        </a:p>
      </dgm:t>
    </dgm:pt>
    <dgm:pt modelId="{CDFE40F0-CCB3-41CF-8CD3-A9F229A79BA2}" type="sibTrans" cxnId="{07FD6CA6-3F8E-441B-B07E-F4A80371FFF5}">
      <dgm:prSet/>
      <dgm:spPr/>
      <dgm:t>
        <a:bodyPr/>
        <a:lstStyle/>
        <a:p>
          <a:endParaRPr lang="en-US"/>
        </a:p>
      </dgm:t>
    </dgm:pt>
    <dgm:pt modelId="{7E01BCC7-A84A-4F5A-890A-8C3C7DD9F62E}" type="pres">
      <dgm:prSet presAssocID="{CCDB7615-FB08-4B40-A5C1-099EB3894DDA}" presName="root" presStyleCnt="0">
        <dgm:presLayoutVars>
          <dgm:dir/>
          <dgm:resizeHandles val="exact"/>
        </dgm:presLayoutVars>
      </dgm:prSet>
      <dgm:spPr/>
    </dgm:pt>
    <dgm:pt modelId="{0715FAE1-12FB-4403-B0B5-3D383DF7B414}" type="pres">
      <dgm:prSet presAssocID="{81817AB7-38C7-4F8A-8912-C9BA8D98DA56}" presName="compNode" presStyleCnt="0"/>
      <dgm:spPr/>
    </dgm:pt>
    <dgm:pt modelId="{08DAA9AB-B9EF-41B6-ABF7-F132B3281B6B}" type="pres">
      <dgm:prSet presAssocID="{81817AB7-38C7-4F8A-8912-C9BA8D98DA56}" presName="bgRect" presStyleLbl="bgShp" presStyleIdx="0" presStyleCnt="4"/>
      <dgm:spPr/>
    </dgm:pt>
    <dgm:pt modelId="{A5DAB662-0BC1-4597-ACB4-6DBD04395F51}" type="pres">
      <dgm:prSet presAssocID="{81817AB7-38C7-4F8A-8912-C9BA8D98DA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318E8B1-C23B-440D-AB07-F08DB49A88C3}" type="pres">
      <dgm:prSet presAssocID="{81817AB7-38C7-4F8A-8912-C9BA8D98DA56}" presName="spaceRect" presStyleCnt="0"/>
      <dgm:spPr/>
    </dgm:pt>
    <dgm:pt modelId="{8EC24987-CA52-481D-A1E7-634D6DF5B40A}" type="pres">
      <dgm:prSet presAssocID="{81817AB7-38C7-4F8A-8912-C9BA8D98DA56}" presName="parTx" presStyleLbl="revTx" presStyleIdx="0" presStyleCnt="4">
        <dgm:presLayoutVars>
          <dgm:chMax val="0"/>
          <dgm:chPref val="0"/>
        </dgm:presLayoutVars>
      </dgm:prSet>
      <dgm:spPr/>
    </dgm:pt>
    <dgm:pt modelId="{B96C8C2E-9970-4DB1-BDBA-7D8962912327}" type="pres">
      <dgm:prSet presAssocID="{069540F0-8E81-492C-A639-8154CA31A840}" presName="sibTrans" presStyleCnt="0"/>
      <dgm:spPr/>
    </dgm:pt>
    <dgm:pt modelId="{FEB98EAD-A418-4948-ADCB-04E73DACF952}" type="pres">
      <dgm:prSet presAssocID="{603548E0-4D23-4772-ADF1-0A70DEBFC3B4}" presName="compNode" presStyleCnt="0"/>
      <dgm:spPr/>
    </dgm:pt>
    <dgm:pt modelId="{3196E6B0-0C03-4569-B5DC-A53332C49DDF}" type="pres">
      <dgm:prSet presAssocID="{603548E0-4D23-4772-ADF1-0A70DEBFC3B4}" presName="bgRect" presStyleLbl="bgShp" presStyleIdx="1" presStyleCnt="4"/>
      <dgm:spPr/>
    </dgm:pt>
    <dgm:pt modelId="{1F3FAC9D-68FF-4AAE-88AB-ABB069B7439B}" type="pres">
      <dgm:prSet presAssocID="{603548E0-4D23-4772-ADF1-0A70DEBFC3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AF05970-121C-4233-8CEF-080D36233F58}" type="pres">
      <dgm:prSet presAssocID="{603548E0-4D23-4772-ADF1-0A70DEBFC3B4}" presName="spaceRect" presStyleCnt="0"/>
      <dgm:spPr/>
    </dgm:pt>
    <dgm:pt modelId="{FEBA8006-A009-42FD-B11E-332141F3FFFE}" type="pres">
      <dgm:prSet presAssocID="{603548E0-4D23-4772-ADF1-0A70DEBFC3B4}" presName="parTx" presStyleLbl="revTx" presStyleIdx="1" presStyleCnt="4">
        <dgm:presLayoutVars>
          <dgm:chMax val="0"/>
          <dgm:chPref val="0"/>
        </dgm:presLayoutVars>
      </dgm:prSet>
      <dgm:spPr/>
    </dgm:pt>
    <dgm:pt modelId="{88B25A04-BBA1-477D-808C-38B4A1994732}" type="pres">
      <dgm:prSet presAssocID="{E2DDAEEA-E541-42EE-86AC-450CA6DE3232}" presName="sibTrans" presStyleCnt="0"/>
      <dgm:spPr/>
    </dgm:pt>
    <dgm:pt modelId="{83220232-0F58-4C6B-828F-14B0BAADEA0D}" type="pres">
      <dgm:prSet presAssocID="{A6E12954-4934-4EF0-A723-1BD51374AA56}" presName="compNode" presStyleCnt="0"/>
      <dgm:spPr/>
    </dgm:pt>
    <dgm:pt modelId="{67852812-64E1-4884-AF00-927DCDC14204}" type="pres">
      <dgm:prSet presAssocID="{A6E12954-4934-4EF0-A723-1BD51374AA56}" presName="bgRect" presStyleLbl="bgShp" presStyleIdx="2" presStyleCnt="4"/>
      <dgm:spPr/>
    </dgm:pt>
    <dgm:pt modelId="{9EADCE28-F525-4502-9AC4-DF98AB5C2B64}" type="pres">
      <dgm:prSet presAssocID="{A6E12954-4934-4EF0-A723-1BD51374AA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978E8B7-18BD-4B94-8886-C09B01391BAC}" type="pres">
      <dgm:prSet presAssocID="{A6E12954-4934-4EF0-A723-1BD51374AA56}" presName="spaceRect" presStyleCnt="0"/>
      <dgm:spPr/>
    </dgm:pt>
    <dgm:pt modelId="{DD648460-7214-42D5-B25B-C78FED2A88A6}" type="pres">
      <dgm:prSet presAssocID="{A6E12954-4934-4EF0-A723-1BD51374AA56}" presName="parTx" presStyleLbl="revTx" presStyleIdx="2" presStyleCnt="4">
        <dgm:presLayoutVars>
          <dgm:chMax val="0"/>
          <dgm:chPref val="0"/>
        </dgm:presLayoutVars>
      </dgm:prSet>
      <dgm:spPr/>
    </dgm:pt>
    <dgm:pt modelId="{B244CF47-CEA1-4E8A-842E-12371C917DB5}" type="pres">
      <dgm:prSet presAssocID="{EEB19D5E-4F1C-4296-8FC1-6C0A7B62A458}" presName="sibTrans" presStyleCnt="0"/>
      <dgm:spPr/>
    </dgm:pt>
    <dgm:pt modelId="{87C6B046-B842-4753-B0F9-C23BF796F384}" type="pres">
      <dgm:prSet presAssocID="{4AA0CCCE-1C04-4C43-9FC1-239C5226B992}" presName="compNode" presStyleCnt="0"/>
      <dgm:spPr/>
    </dgm:pt>
    <dgm:pt modelId="{B16B2134-3275-4361-A920-B6E42D3A796A}" type="pres">
      <dgm:prSet presAssocID="{4AA0CCCE-1C04-4C43-9FC1-239C5226B992}" presName="bgRect" presStyleLbl="bgShp" presStyleIdx="3" presStyleCnt="4"/>
      <dgm:spPr/>
    </dgm:pt>
    <dgm:pt modelId="{DCD539A3-0BAA-41E8-A24C-DEB755FC6270}" type="pres">
      <dgm:prSet presAssocID="{4AA0CCCE-1C04-4C43-9FC1-239C5226B9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610E8557-B87C-4640-BC87-B3B9E2EDC451}" type="pres">
      <dgm:prSet presAssocID="{4AA0CCCE-1C04-4C43-9FC1-239C5226B992}" presName="spaceRect" presStyleCnt="0"/>
      <dgm:spPr/>
    </dgm:pt>
    <dgm:pt modelId="{69CCD751-06A6-46C7-8568-8764D3034D73}" type="pres">
      <dgm:prSet presAssocID="{4AA0CCCE-1C04-4C43-9FC1-239C5226B99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124A41A-B15D-4CA8-9095-E28DA7ECACB0}" type="presOf" srcId="{A6E12954-4934-4EF0-A723-1BD51374AA56}" destId="{DD648460-7214-42D5-B25B-C78FED2A88A6}" srcOrd="0" destOrd="0" presId="urn:microsoft.com/office/officeart/2018/2/layout/IconVerticalSolidList"/>
    <dgm:cxn modelId="{A90E7C2A-63DB-43F5-96F7-6E550AD9ADE2}" type="presOf" srcId="{81817AB7-38C7-4F8A-8912-C9BA8D98DA56}" destId="{8EC24987-CA52-481D-A1E7-634D6DF5B40A}" srcOrd="0" destOrd="0" presId="urn:microsoft.com/office/officeart/2018/2/layout/IconVerticalSolidList"/>
    <dgm:cxn modelId="{B5E9CC51-5911-4774-91F1-3D6A984D22FD}" type="presOf" srcId="{CCDB7615-FB08-4B40-A5C1-099EB3894DDA}" destId="{7E01BCC7-A84A-4F5A-890A-8C3C7DD9F62E}" srcOrd="0" destOrd="0" presId="urn:microsoft.com/office/officeart/2018/2/layout/IconVerticalSolidList"/>
    <dgm:cxn modelId="{33A78198-0AC4-4F06-B7AA-94594C9F9FAE}" srcId="{CCDB7615-FB08-4B40-A5C1-099EB3894DDA}" destId="{603548E0-4D23-4772-ADF1-0A70DEBFC3B4}" srcOrd="1" destOrd="0" parTransId="{A07A75DE-416C-4547-A47D-0EED151D610C}" sibTransId="{E2DDAEEA-E541-42EE-86AC-450CA6DE3232}"/>
    <dgm:cxn modelId="{07FD6CA6-3F8E-441B-B07E-F4A80371FFF5}" srcId="{CCDB7615-FB08-4B40-A5C1-099EB3894DDA}" destId="{4AA0CCCE-1C04-4C43-9FC1-239C5226B992}" srcOrd="3" destOrd="0" parTransId="{B4813640-A1F9-4E4D-B0A3-69BB484113C7}" sibTransId="{CDFE40F0-CCB3-41CF-8CD3-A9F229A79BA2}"/>
    <dgm:cxn modelId="{9C2CCBE2-D487-46E2-9740-D48049539803}" type="presOf" srcId="{603548E0-4D23-4772-ADF1-0A70DEBFC3B4}" destId="{FEBA8006-A009-42FD-B11E-332141F3FFFE}" srcOrd="0" destOrd="0" presId="urn:microsoft.com/office/officeart/2018/2/layout/IconVerticalSolidList"/>
    <dgm:cxn modelId="{7CB652E6-9A1F-4CB4-9C68-99C1727BEE10}" srcId="{CCDB7615-FB08-4B40-A5C1-099EB3894DDA}" destId="{A6E12954-4934-4EF0-A723-1BD51374AA56}" srcOrd="2" destOrd="0" parTransId="{F294FE11-BF90-48C3-803B-0DD3187FF6DC}" sibTransId="{EEB19D5E-4F1C-4296-8FC1-6C0A7B62A458}"/>
    <dgm:cxn modelId="{453BFAE8-D48C-4542-86AC-768B9B0F8D33}" srcId="{CCDB7615-FB08-4B40-A5C1-099EB3894DDA}" destId="{81817AB7-38C7-4F8A-8912-C9BA8D98DA56}" srcOrd="0" destOrd="0" parTransId="{8A937C5D-75F4-4F4E-9C88-96498363C4F2}" sibTransId="{069540F0-8E81-492C-A639-8154CA31A840}"/>
    <dgm:cxn modelId="{56C537F5-8F11-43D8-8FF8-F76CD4319BA6}" type="presOf" srcId="{4AA0CCCE-1C04-4C43-9FC1-239C5226B992}" destId="{69CCD751-06A6-46C7-8568-8764D3034D73}" srcOrd="0" destOrd="0" presId="urn:microsoft.com/office/officeart/2018/2/layout/IconVerticalSolidList"/>
    <dgm:cxn modelId="{09106C49-0932-481E-9EAC-3874C8C9AA6F}" type="presParOf" srcId="{7E01BCC7-A84A-4F5A-890A-8C3C7DD9F62E}" destId="{0715FAE1-12FB-4403-B0B5-3D383DF7B414}" srcOrd="0" destOrd="0" presId="urn:microsoft.com/office/officeart/2018/2/layout/IconVerticalSolidList"/>
    <dgm:cxn modelId="{58A4B6A7-5368-4A24-B038-EBA68F23988B}" type="presParOf" srcId="{0715FAE1-12FB-4403-B0B5-3D383DF7B414}" destId="{08DAA9AB-B9EF-41B6-ABF7-F132B3281B6B}" srcOrd="0" destOrd="0" presId="urn:microsoft.com/office/officeart/2018/2/layout/IconVerticalSolidList"/>
    <dgm:cxn modelId="{E8A3762F-6F6B-43B4-9B79-D99006DE5105}" type="presParOf" srcId="{0715FAE1-12FB-4403-B0B5-3D383DF7B414}" destId="{A5DAB662-0BC1-4597-ACB4-6DBD04395F51}" srcOrd="1" destOrd="0" presId="urn:microsoft.com/office/officeart/2018/2/layout/IconVerticalSolidList"/>
    <dgm:cxn modelId="{E055AD3A-E982-4266-99AE-E364A81FC83D}" type="presParOf" srcId="{0715FAE1-12FB-4403-B0B5-3D383DF7B414}" destId="{7318E8B1-C23B-440D-AB07-F08DB49A88C3}" srcOrd="2" destOrd="0" presId="urn:microsoft.com/office/officeart/2018/2/layout/IconVerticalSolidList"/>
    <dgm:cxn modelId="{3E93188F-7CAB-4090-8470-405FF35CA83B}" type="presParOf" srcId="{0715FAE1-12FB-4403-B0B5-3D383DF7B414}" destId="{8EC24987-CA52-481D-A1E7-634D6DF5B40A}" srcOrd="3" destOrd="0" presId="urn:microsoft.com/office/officeart/2018/2/layout/IconVerticalSolidList"/>
    <dgm:cxn modelId="{AFD728F9-7325-4D22-98D2-A7C24FB9DECC}" type="presParOf" srcId="{7E01BCC7-A84A-4F5A-890A-8C3C7DD9F62E}" destId="{B96C8C2E-9970-4DB1-BDBA-7D8962912327}" srcOrd="1" destOrd="0" presId="urn:microsoft.com/office/officeart/2018/2/layout/IconVerticalSolidList"/>
    <dgm:cxn modelId="{C0A75888-4883-4768-91F3-FCA1FBCD86F1}" type="presParOf" srcId="{7E01BCC7-A84A-4F5A-890A-8C3C7DD9F62E}" destId="{FEB98EAD-A418-4948-ADCB-04E73DACF952}" srcOrd="2" destOrd="0" presId="urn:microsoft.com/office/officeart/2018/2/layout/IconVerticalSolidList"/>
    <dgm:cxn modelId="{E2CFE712-5D2C-4468-AD82-8266698CFAC8}" type="presParOf" srcId="{FEB98EAD-A418-4948-ADCB-04E73DACF952}" destId="{3196E6B0-0C03-4569-B5DC-A53332C49DDF}" srcOrd="0" destOrd="0" presId="urn:microsoft.com/office/officeart/2018/2/layout/IconVerticalSolidList"/>
    <dgm:cxn modelId="{DAD880F1-D37E-4928-844E-F99AF090F4F5}" type="presParOf" srcId="{FEB98EAD-A418-4948-ADCB-04E73DACF952}" destId="{1F3FAC9D-68FF-4AAE-88AB-ABB069B7439B}" srcOrd="1" destOrd="0" presId="urn:microsoft.com/office/officeart/2018/2/layout/IconVerticalSolidList"/>
    <dgm:cxn modelId="{02CF8350-9515-4451-A7B3-C1767B9F481D}" type="presParOf" srcId="{FEB98EAD-A418-4948-ADCB-04E73DACF952}" destId="{1AF05970-121C-4233-8CEF-080D36233F58}" srcOrd="2" destOrd="0" presId="urn:microsoft.com/office/officeart/2018/2/layout/IconVerticalSolidList"/>
    <dgm:cxn modelId="{19356DDA-1BD4-4AE3-A4FB-71B154CD4BAD}" type="presParOf" srcId="{FEB98EAD-A418-4948-ADCB-04E73DACF952}" destId="{FEBA8006-A009-42FD-B11E-332141F3FFFE}" srcOrd="3" destOrd="0" presId="urn:microsoft.com/office/officeart/2018/2/layout/IconVerticalSolidList"/>
    <dgm:cxn modelId="{5B9D3D6C-55AF-49E2-A662-27481B413403}" type="presParOf" srcId="{7E01BCC7-A84A-4F5A-890A-8C3C7DD9F62E}" destId="{88B25A04-BBA1-477D-808C-38B4A1994732}" srcOrd="3" destOrd="0" presId="urn:microsoft.com/office/officeart/2018/2/layout/IconVerticalSolidList"/>
    <dgm:cxn modelId="{08D04CE2-1B33-4DA8-9EAC-C9FC17E0A8DA}" type="presParOf" srcId="{7E01BCC7-A84A-4F5A-890A-8C3C7DD9F62E}" destId="{83220232-0F58-4C6B-828F-14B0BAADEA0D}" srcOrd="4" destOrd="0" presId="urn:microsoft.com/office/officeart/2018/2/layout/IconVerticalSolidList"/>
    <dgm:cxn modelId="{54446D5D-BC91-4FD0-8C67-1B303CC4B807}" type="presParOf" srcId="{83220232-0F58-4C6B-828F-14B0BAADEA0D}" destId="{67852812-64E1-4884-AF00-927DCDC14204}" srcOrd="0" destOrd="0" presId="urn:microsoft.com/office/officeart/2018/2/layout/IconVerticalSolidList"/>
    <dgm:cxn modelId="{6BAB060B-2392-4663-8C63-268D5CDE3ACC}" type="presParOf" srcId="{83220232-0F58-4C6B-828F-14B0BAADEA0D}" destId="{9EADCE28-F525-4502-9AC4-DF98AB5C2B64}" srcOrd="1" destOrd="0" presId="urn:microsoft.com/office/officeart/2018/2/layout/IconVerticalSolidList"/>
    <dgm:cxn modelId="{1D108D89-5093-401E-AA1D-0E42854F99F8}" type="presParOf" srcId="{83220232-0F58-4C6B-828F-14B0BAADEA0D}" destId="{2978E8B7-18BD-4B94-8886-C09B01391BAC}" srcOrd="2" destOrd="0" presId="urn:microsoft.com/office/officeart/2018/2/layout/IconVerticalSolidList"/>
    <dgm:cxn modelId="{8DE823C2-03DB-4935-AB1F-0F11E1020716}" type="presParOf" srcId="{83220232-0F58-4C6B-828F-14B0BAADEA0D}" destId="{DD648460-7214-42D5-B25B-C78FED2A88A6}" srcOrd="3" destOrd="0" presId="urn:microsoft.com/office/officeart/2018/2/layout/IconVerticalSolidList"/>
    <dgm:cxn modelId="{DD9E1ECC-AC68-48FA-A8EE-4C2930D7F0A8}" type="presParOf" srcId="{7E01BCC7-A84A-4F5A-890A-8C3C7DD9F62E}" destId="{B244CF47-CEA1-4E8A-842E-12371C917DB5}" srcOrd="5" destOrd="0" presId="urn:microsoft.com/office/officeart/2018/2/layout/IconVerticalSolidList"/>
    <dgm:cxn modelId="{D1771CFB-ED7C-4B8D-959D-98CEAB96C21C}" type="presParOf" srcId="{7E01BCC7-A84A-4F5A-890A-8C3C7DD9F62E}" destId="{87C6B046-B842-4753-B0F9-C23BF796F384}" srcOrd="6" destOrd="0" presId="urn:microsoft.com/office/officeart/2018/2/layout/IconVerticalSolidList"/>
    <dgm:cxn modelId="{4B715042-CCE6-439E-92D3-9CF0C805BEE8}" type="presParOf" srcId="{87C6B046-B842-4753-B0F9-C23BF796F384}" destId="{B16B2134-3275-4361-A920-B6E42D3A796A}" srcOrd="0" destOrd="0" presId="urn:microsoft.com/office/officeart/2018/2/layout/IconVerticalSolidList"/>
    <dgm:cxn modelId="{78A073BA-8B54-4786-AED5-D36D460A3FD8}" type="presParOf" srcId="{87C6B046-B842-4753-B0F9-C23BF796F384}" destId="{DCD539A3-0BAA-41E8-A24C-DEB755FC6270}" srcOrd="1" destOrd="0" presId="urn:microsoft.com/office/officeart/2018/2/layout/IconVerticalSolidList"/>
    <dgm:cxn modelId="{C6896105-DC1F-48FE-854E-9FE2C5E8F2B5}" type="presParOf" srcId="{87C6B046-B842-4753-B0F9-C23BF796F384}" destId="{610E8557-B87C-4640-BC87-B3B9E2EDC451}" srcOrd="2" destOrd="0" presId="urn:microsoft.com/office/officeart/2018/2/layout/IconVerticalSolidList"/>
    <dgm:cxn modelId="{B43A7381-2D0E-4A08-9AD1-A4E18B0C9CB8}" type="presParOf" srcId="{87C6B046-B842-4753-B0F9-C23BF796F384}" destId="{69CCD751-06A6-46C7-8568-8764D3034D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AA9AB-B9EF-41B6-ABF7-F132B3281B6B}">
      <dsp:nvSpPr>
        <dsp:cNvPr id="0" name=""/>
        <dsp:cNvSpPr/>
      </dsp:nvSpPr>
      <dsp:spPr>
        <a:xfrm>
          <a:off x="0" y="2390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AB662-0BC1-4597-ACB4-6DBD04395F51}">
      <dsp:nvSpPr>
        <dsp:cNvPr id="0" name=""/>
        <dsp:cNvSpPr/>
      </dsp:nvSpPr>
      <dsp:spPr>
        <a:xfrm>
          <a:off x="366481" y="274979"/>
          <a:ext cx="666330" cy="666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24987-CA52-481D-A1E7-634D6DF5B40A}">
      <dsp:nvSpPr>
        <dsp:cNvPr id="0" name=""/>
        <dsp:cNvSpPr/>
      </dsp:nvSpPr>
      <dsp:spPr>
        <a:xfrm>
          <a:off x="1399293" y="2390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Naïve Bayes</a:t>
          </a:r>
          <a:endParaRPr lang="en-US" sz="2200" kern="1200"/>
        </a:p>
      </dsp:txBody>
      <dsp:txXfrm>
        <a:off x="1399293" y="2390"/>
        <a:ext cx="4974520" cy="1211509"/>
      </dsp:txXfrm>
    </dsp:sp>
    <dsp:sp modelId="{3196E6B0-0C03-4569-B5DC-A53332C49DDF}">
      <dsp:nvSpPr>
        <dsp:cNvPr id="0" name=""/>
        <dsp:cNvSpPr/>
      </dsp:nvSpPr>
      <dsp:spPr>
        <a:xfrm>
          <a:off x="0" y="1516777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FAC9D-68FF-4AAE-88AB-ABB069B7439B}">
      <dsp:nvSpPr>
        <dsp:cNvPr id="0" name=""/>
        <dsp:cNvSpPr/>
      </dsp:nvSpPr>
      <dsp:spPr>
        <a:xfrm>
          <a:off x="366481" y="1789366"/>
          <a:ext cx="666330" cy="666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A8006-A009-42FD-B11E-332141F3FFFE}">
      <dsp:nvSpPr>
        <dsp:cNvPr id="0" name=""/>
        <dsp:cNvSpPr/>
      </dsp:nvSpPr>
      <dsp:spPr>
        <a:xfrm>
          <a:off x="1399293" y="1516777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Logistic regression</a:t>
          </a:r>
          <a:endParaRPr lang="en-US" sz="2200" kern="1200"/>
        </a:p>
      </dsp:txBody>
      <dsp:txXfrm>
        <a:off x="1399293" y="1516777"/>
        <a:ext cx="4974520" cy="1211509"/>
      </dsp:txXfrm>
    </dsp:sp>
    <dsp:sp modelId="{67852812-64E1-4884-AF00-927DCDC14204}">
      <dsp:nvSpPr>
        <dsp:cNvPr id="0" name=""/>
        <dsp:cNvSpPr/>
      </dsp:nvSpPr>
      <dsp:spPr>
        <a:xfrm>
          <a:off x="0" y="3031163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DCE28-F525-4502-9AC4-DF98AB5C2B64}">
      <dsp:nvSpPr>
        <dsp:cNvPr id="0" name=""/>
        <dsp:cNvSpPr/>
      </dsp:nvSpPr>
      <dsp:spPr>
        <a:xfrm>
          <a:off x="366481" y="3303753"/>
          <a:ext cx="666330" cy="666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48460-7214-42D5-B25B-C78FED2A88A6}">
      <dsp:nvSpPr>
        <dsp:cNvPr id="0" name=""/>
        <dsp:cNvSpPr/>
      </dsp:nvSpPr>
      <dsp:spPr>
        <a:xfrm>
          <a:off x="1399293" y="3031163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</a:t>
          </a:r>
          <a:r>
            <a:rPr lang="en-US" sz="2200" b="0" i="0" kern="1200"/>
            <a:t>ecision tree</a:t>
          </a:r>
          <a:endParaRPr lang="en-US" sz="2200" kern="1200"/>
        </a:p>
      </dsp:txBody>
      <dsp:txXfrm>
        <a:off x="1399293" y="3031163"/>
        <a:ext cx="4974520" cy="1211509"/>
      </dsp:txXfrm>
    </dsp:sp>
    <dsp:sp modelId="{B16B2134-3275-4361-A920-B6E42D3A796A}">
      <dsp:nvSpPr>
        <dsp:cNvPr id="0" name=""/>
        <dsp:cNvSpPr/>
      </dsp:nvSpPr>
      <dsp:spPr>
        <a:xfrm>
          <a:off x="0" y="4545550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539A3-0BAA-41E8-A24C-DEB755FC6270}">
      <dsp:nvSpPr>
        <dsp:cNvPr id="0" name=""/>
        <dsp:cNvSpPr/>
      </dsp:nvSpPr>
      <dsp:spPr>
        <a:xfrm>
          <a:off x="366481" y="4818139"/>
          <a:ext cx="666330" cy="666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CD751-06A6-46C7-8568-8764D3034D73}">
      <dsp:nvSpPr>
        <dsp:cNvPr id="0" name=""/>
        <dsp:cNvSpPr/>
      </dsp:nvSpPr>
      <dsp:spPr>
        <a:xfrm>
          <a:off x="1399293" y="4545550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Random forest classifier</a:t>
          </a:r>
          <a:endParaRPr lang="en-US" sz="2200" kern="1200"/>
        </a:p>
      </dsp:txBody>
      <dsp:txXfrm>
        <a:off x="1399293" y="4545550"/>
        <a:ext cx="4974520" cy="121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November 13,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6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75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8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8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3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2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68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1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November 13,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November 13,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20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F50B3-D70D-7321-25AE-FB0033B35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Traffic Accident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4A6CB-E925-4D31-4196-E3DE69179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678400"/>
            <a:ext cx="4116388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By-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SAHIL KHURANA(E23CSEU2380)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ABHAY GOEL(E23CSEU2381)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DEVANSH BALIYAN(E23CSEU2385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D7576-0B76-CB49-A9DE-8B1A7809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5" r="13451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B6A65-0B42-0241-434C-636F81E8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950042" cy="95797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Web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04BDD-4D20-843A-EC87-22F8B10020B4}"/>
              </a:ext>
            </a:extLst>
          </p:cNvPr>
          <p:cNvSpPr txBox="1"/>
          <p:nvPr/>
        </p:nvSpPr>
        <p:spPr>
          <a:xfrm>
            <a:off x="550863" y="2677306"/>
            <a:ext cx="7768005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16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1. Web Application Overview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</a:rPr>
              <a:t>Flask Framework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</a:rPr>
              <a:t>: Used Flask to build a lightweight web application for deploying the traffic accident prediction model.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</a:rPr>
              <a:t>Interactive Interface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</a:rPr>
              <a:t>: Allows users to input factors like weather, time, and location to predict accident likelihood.</a:t>
            </a:r>
          </a:p>
          <a:p>
            <a:pPr>
              <a:spcAft>
                <a:spcPts val="800"/>
              </a:spcAft>
            </a:pPr>
            <a:r>
              <a:rPr lang="en-US" sz="16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2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. 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Features of the Application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</a:rPr>
              <a:t>User Input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</a:rPr>
              <a:t>: Form to enter accident-related features (e.g., weather conditions, traffic volume, time of day).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</a:rPr>
              <a:t>Real-Time Prediction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</a:rPr>
              <a:t>: Model processes input data and provides real-time predictions of accident occurrence and severity.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</a:rPr>
              <a:t>Results Display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</a:rPr>
              <a:t>: Visual representation of results, including accident probability and severity classification.</a:t>
            </a:r>
          </a:p>
          <a:p>
            <a:pPr>
              <a:spcAft>
                <a:spcPts val="800"/>
              </a:spcAft>
            </a:pPr>
            <a:r>
              <a:rPr lang="en-US" sz="16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3. Integration with the Model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</a:rPr>
              <a:t>Model Integration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</a:rPr>
              <a:t>: The trained machine learning model is integrated with Flask to make predictions based on user input.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8" name="Graphic 7" descr="Fingerprint">
            <a:extLst>
              <a:ext uri="{FF2B5EF4-FFF2-40B4-BE49-F238E27FC236}">
                <a16:creationId xmlns:a16="http://schemas.microsoft.com/office/drawing/2014/main" id="{5EAFE74D-F2DB-86CB-AD9D-42C1C4B5E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222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FE10C-4CD0-1E78-48F2-517587B0A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Thank You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1117C734-A841-3F81-44E9-AA16E8742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3952" y="711200"/>
            <a:ext cx="5437187" cy="5437187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254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55779-99DE-3F8C-1102-4440C373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B4DDD-BDD9-3E84-C75E-40250F203EA9}"/>
              </a:ext>
            </a:extLst>
          </p:cNvPr>
          <p:cNvSpPr txBox="1"/>
          <p:nvPr/>
        </p:nvSpPr>
        <p:spPr>
          <a:xfrm>
            <a:off x="550863" y="2677306"/>
            <a:ext cx="5437187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tx1">
                    <a:alpha val="60000"/>
                  </a:schemeClr>
                </a:solidFill>
                <a:effectLst/>
              </a:rPr>
              <a:t>The majority of fatalities and serious injuries occur as a result of incidents involving motor vehicles. If the traffic management system is going to do its job of reducing the frequency and severity of traffic accidents, it needs a model for doing so. In this model, we combine the results of four machine learning algorithms—logistic regression, decision tree, naïve bayes and random forest classifier—to build a predictive model. In order to forecast the severity of accidents in different regions, we used ML algorithms on a dataset of accidents from the United States. In addition, we examine vast quantities of traffic data, extracting helpful accident patterns in order to pinpoint the factors that have a direct bearing on road accidents and make actionable suggestions for improvement. </a:t>
            </a:r>
            <a:endParaRPr lang="en-US" sz="16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8" name="Graphic 7" descr="Books">
            <a:extLst>
              <a:ext uri="{FF2B5EF4-FFF2-40B4-BE49-F238E27FC236}">
                <a16:creationId xmlns:a16="http://schemas.microsoft.com/office/drawing/2014/main" id="{580E59AC-816C-D22C-BB11-77FAA8AC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B8C123-3089-7CDE-A17E-C191009BDE0C}"/>
              </a:ext>
            </a:extLst>
          </p:cNvPr>
          <p:cNvSpPr txBox="1"/>
          <p:nvPr/>
        </p:nvSpPr>
        <p:spPr>
          <a:xfrm>
            <a:off x="5637125" y="297431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1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5F302-7341-FD1B-ABA1-B8A1DFF5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D4BCDD81-9E3F-A692-03D3-2D3BC316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5" r="547"/>
          <a:stretch/>
        </p:blipFill>
        <p:spPr>
          <a:xfrm>
            <a:off x="550863" y="2530474"/>
            <a:ext cx="577373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BA63F-AB4D-7F73-EAF2-CA987917E030}"/>
              </a:ext>
            </a:extLst>
          </p:cNvPr>
          <p:cNvSpPr txBox="1"/>
          <p:nvPr/>
        </p:nvSpPr>
        <p:spPr>
          <a:xfrm>
            <a:off x="7140575" y="1520825"/>
            <a:ext cx="4500562" cy="4572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1. Objective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Predict the </a:t>
            </a: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likelihood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and </a:t>
            </a: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severity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 of traffic accidents based on various factors such as location, time, and weather conditions.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Classify accidents to help inform preventative actions and improve response times.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2. Challenges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Data Complexity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: Accidents are influenced by multiple, sometimes unpredictable factors.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Data Availability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: Limited access to consistent, high-quality real-time data.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60000"/>
                  </a:schemeClr>
                </a:solidFill>
              </a:rPr>
              <a:t>Pattern Variability</a:t>
            </a:r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: Accident patterns vary widely by location and time, making prediction complex.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D2B6A-3A7E-F439-CC32-44754186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Data Collection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8CDCF-401F-CAEE-19AA-3BDCB4D88734}"/>
              </a:ext>
            </a:extLst>
          </p:cNvPr>
          <p:cNvSpPr txBox="1"/>
          <p:nvPr/>
        </p:nvSpPr>
        <p:spPr>
          <a:xfrm>
            <a:off x="550863" y="2677306"/>
            <a:ext cx="3565525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2">
                    <a:lumMod val="60000"/>
                    <a:lumOff val="40000"/>
                    <a:alpha val="60000"/>
                  </a:schemeClr>
                </a:solidFill>
                <a:effectLst/>
              </a:rPr>
              <a:t>In order to forecast the severity of accidents in different regions, we used ML algorithms on a dataset of accidents from the United States. 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  <a:alpha val="60000"/>
                  </a:schemeClr>
                </a:solidFill>
              </a:rPr>
              <a:t>We have used Kaggle for the Dataset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  <a:alpha val="60000"/>
                  </a:schemeClr>
                </a:solidFill>
                <a:effectLst/>
              </a:rPr>
              <a:t>, we examine vast quantities of traffic data, extracting helpful accident patterns in order to pinpoint the factors that have a direct bearing on road accidents and make actionable suggestions for improvement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36FB98AE-FA5A-A4AC-5534-32DE1B813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4550900" y="1440535"/>
            <a:ext cx="7090237" cy="3976931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899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8CF2-1EB1-1CD0-AAE6-1DD8FFE2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1340637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F9446-3CDB-C20F-6F8E-ADC1873AE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2251587"/>
            <a:ext cx="8281989" cy="3841238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1. 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Handling Missing Values</a:t>
            </a:r>
            <a:r>
              <a:rPr lang="en-US" dirty="0"/>
              <a:t>: Imputed missing data in features like weather conditions and road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Removing Duplicates</a:t>
            </a:r>
            <a:r>
              <a:rPr lang="en-US" dirty="0"/>
              <a:t>: Eliminated duplicate entries to ensure data accuracy.</a:t>
            </a:r>
          </a:p>
          <a:p>
            <a:r>
              <a:rPr lang="en-US" b="1" dirty="0"/>
              <a:t>2. Feature Engineering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New Features</a:t>
            </a:r>
            <a:r>
              <a:rPr lang="en-US" dirty="0"/>
              <a:t>: Created additional features such as peak hours, seasonal variations, and road risk scores.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Categorical Encoding</a:t>
            </a:r>
            <a:r>
              <a:rPr lang="en-US" dirty="0"/>
              <a:t>: Converted categorical data (e.g., road type, weather) into numerical values for modeling.</a:t>
            </a:r>
          </a:p>
          <a:p>
            <a:r>
              <a:rPr lang="en-US" b="1" dirty="0"/>
              <a:t>3. Normalization and Scaling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Consistency</a:t>
            </a:r>
            <a:r>
              <a:rPr lang="en-US" dirty="0"/>
              <a:t>: Applied normalization and scaling to features (e.g., traffic volume, accident severity) to standardize inputs for the model.</a:t>
            </a:r>
          </a:p>
        </p:txBody>
      </p:sp>
    </p:spTree>
    <p:extLst>
      <p:ext uri="{BB962C8B-B14F-4D97-AF65-F5344CB8AC3E}">
        <p14:creationId xmlns:p14="http://schemas.microsoft.com/office/powerpoint/2010/main" val="30449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59D9-A9A2-DF1F-32A4-2721E9F0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800"/>
            <a:ext cx="8283313" cy="1880902"/>
          </a:xfrm>
        </p:spPr>
        <p:txBody>
          <a:bodyPr/>
          <a:lstStyle/>
          <a:p>
            <a:r>
              <a:rPr lang="en-US" dirty="0"/>
              <a:t> 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41900-8807-14ED-0FB8-EDFC465FEC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 flipV="1">
            <a:off x="0" y="1708220"/>
            <a:ext cx="11090275" cy="40474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699AB-741A-6A51-45DE-6798DBE415DC}"/>
              </a:ext>
            </a:extLst>
          </p:cNvPr>
          <p:cNvSpPr txBox="1"/>
          <p:nvPr/>
        </p:nvSpPr>
        <p:spPr>
          <a:xfrm>
            <a:off x="729020" y="2645621"/>
            <a:ext cx="5260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Accident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Patterns</a:t>
            </a:r>
            <a:r>
              <a:rPr lang="en-US" sz="1600" dirty="0"/>
              <a:t>: Higher accident rates during specific times (e.g., rush hours, weekends).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Location Insights</a:t>
            </a:r>
            <a:r>
              <a:rPr lang="en-US" sz="1600" dirty="0"/>
              <a:t>: Certain areas (e.g., intersections, highways) show higher accident frequencies.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2A1-EF49-7908-D4DA-6627026748A8}"/>
              </a:ext>
            </a:extLst>
          </p:cNvPr>
          <p:cNvSpPr txBox="1"/>
          <p:nvPr/>
        </p:nvSpPr>
        <p:spPr>
          <a:xfrm>
            <a:off x="5545137" y="3919032"/>
            <a:ext cx="53187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 Correlations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Weather and Accidents</a:t>
            </a:r>
            <a:r>
              <a:rPr lang="en-US" sz="1600" dirty="0"/>
              <a:t>: Notable increase in accidents during adverse weather (e.g., rain, snow).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of Day and Severity</a:t>
            </a:r>
            <a:r>
              <a:rPr lang="en-US" sz="1600" dirty="0"/>
              <a:t>: Nighttime accidents often have higher severity due to visibility issues.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00B53-5157-4D0F-6086-89278C3DFEA5}"/>
              </a:ext>
            </a:extLst>
          </p:cNvPr>
          <p:cNvSpPr txBox="1"/>
          <p:nvPr/>
        </p:nvSpPr>
        <p:spPr>
          <a:xfrm>
            <a:off x="729020" y="5101754"/>
            <a:ext cx="4984955" cy="151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Visualizations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Graphs and Charts</a:t>
            </a:r>
            <a:r>
              <a:rPr lang="en-US" dirty="0"/>
              <a:t>: Display accident trends by time of day, weather conditions, and accident severity levels using bar charts and heatmaps.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9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DFB21-3BE8-F2E5-7BE5-5FB40A6C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Model Used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6F58D-50EA-3316-4F9D-8F1015209969}"/>
              </a:ext>
            </a:extLst>
          </p:cNvPr>
          <p:cNvSpPr txBox="1"/>
          <p:nvPr/>
        </p:nvSpPr>
        <p:spPr>
          <a:xfrm>
            <a:off x="3885686" y="2004484"/>
            <a:ext cx="7033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br>
              <a:rPr lang="en-US" sz="1200" dirty="0"/>
            </a:br>
            <a:endParaRPr lang="en-US" sz="1200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FF3C3435-BAD2-FA36-5038-09736F2E4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623843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513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8E686-0FE3-26B5-5171-227A9719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387" y="475405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Train-Test Splitting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8CE0709F-9395-0A0E-7570-A0AE8012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" r="3624" b="-2"/>
          <a:stretch/>
        </p:blipFill>
        <p:spPr>
          <a:xfrm>
            <a:off x="550863" y="2530474"/>
            <a:ext cx="577373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0E2474-7B47-8D9E-20AD-3B38C119AD72}"/>
              </a:ext>
            </a:extLst>
          </p:cNvPr>
          <p:cNvSpPr txBox="1"/>
          <p:nvPr/>
        </p:nvSpPr>
        <p:spPr>
          <a:xfrm>
            <a:off x="6511575" y="1808459"/>
            <a:ext cx="5129562" cy="4284365"/>
          </a:xfrm>
          <a:prstGeom prst="rect">
            <a:avLst/>
          </a:prstGeom>
        </p:spPr>
        <p:txBody>
          <a:bodyPr vert="horz" wrap="square" lIns="0" tIns="0" rIns="0" bIns="0" rtlCol="0" anchor="t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7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1. Overview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>
                    <a:alpha val="60000"/>
                  </a:schemeClr>
                </a:solidFill>
              </a:rPr>
              <a:t>Data Splitting</a:t>
            </a: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: The dataset is split with 86% of the data reserved for testing and 14% for training.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>
                    <a:alpha val="60000"/>
                  </a:schemeClr>
                </a:solidFill>
              </a:rPr>
              <a:t>Training Set</a:t>
            </a: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: 14% of the data used to train the model.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>
                    <a:alpha val="60000"/>
                  </a:schemeClr>
                </a:solidFill>
              </a:rPr>
              <a:t>Test Set</a:t>
            </a: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: 86% of the data used for model evaluation.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7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2. Purpose of Each Split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>
                    <a:alpha val="60000"/>
                  </a:schemeClr>
                </a:solidFill>
              </a:rPr>
              <a:t>Training Set</a:t>
            </a: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: Used to train the model, allowing it to learn patterns from the data.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>
                    <a:alpha val="60000"/>
                  </a:schemeClr>
                </a:solidFill>
              </a:rPr>
              <a:t>Test Set</a:t>
            </a:r>
            <a:r>
              <a:rPr lang="en-US" sz="1700" dirty="0">
                <a:solidFill>
                  <a:schemeClr val="tx1">
                    <a:alpha val="60000"/>
                  </a:schemeClr>
                </a:solidFill>
              </a:rPr>
              <a:t>: Used to evaluate model performance, providing a real-world assessment of how well the model generalizes to unseen data.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9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5D34-2D20-5A96-86CB-05655F39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800"/>
            <a:ext cx="8283313" cy="1659838"/>
          </a:xfrm>
        </p:spPr>
        <p:txBody>
          <a:bodyPr/>
          <a:lstStyle/>
          <a:p>
            <a:r>
              <a:rPr lang="en-US" dirty="0"/>
              <a:t>Model Evaluation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8B913-90A5-63AB-06EF-F8040AB526E3}"/>
              </a:ext>
            </a:extLst>
          </p:cNvPr>
          <p:cNvSpPr txBox="1"/>
          <p:nvPr/>
        </p:nvSpPr>
        <p:spPr>
          <a:xfrm>
            <a:off x="710311" y="2210638"/>
            <a:ext cx="48287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Evaluation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: Percentage of correct predictions out of all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Precision</a:t>
            </a:r>
            <a:r>
              <a:rPr lang="en-US" dirty="0"/>
              <a:t>: Proportion of true positive predictions among all positive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Recall</a:t>
            </a:r>
            <a:r>
              <a:rPr lang="en-US" dirty="0"/>
              <a:t>: Proportion of true positives identified by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F1-Score</a:t>
            </a:r>
            <a:r>
              <a:rPr lang="en-US" dirty="0"/>
              <a:t>: Harmonic mean of precision and recall, balancing both metrics.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86BE0-1E44-230A-67E6-3D0AC83DB3BA}"/>
              </a:ext>
            </a:extLst>
          </p:cNvPr>
          <p:cNvSpPr txBox="1"/>
          <p:nvPr/>
        </p:nvSpPr>
        <p:spPr>
          <a:xfrm>
            <a:off x="6978290" y="2136338"/>
            <a:ext cx="5053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Results 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Performance Comparison</a:t>
            </a:r>
            <a:r>
              <a:rPr lang="en-US" dirty="0"/>
              <a:t>: Table or graph comparing performance metrics for different models (e.g., Logistic Regression, Random Forest, Neural Network).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Best Model</a:t>
            </a:r>
            <a:r>
              <a:rPr lang="en-US" dirty="0"/>
              <a:t>: Identify the top-performing model based on evaluation metrics (e.g., Random Forest with the highest F1-Score).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33836-DD95-DB4B-58A6-1C04EA760419}"/>
              </a:ext>
            </a:extLst>
          </p:cNvPr>
          <p:cNvSpPr txBox="1"/>
          <p:nvPr/>
        </p:nvSpPr>
        <p:spPr>
          <a:xfrm>
            <a:off x="4427325" y="5072960"/>
            <a:ext cx="4204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Visualizations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Confusion Matrix</a:t>
            </a:r>
            <a:r>
              <a:rPr lang="en-US" dirty="0"/>
              <a:t>: Visual representation of true positives, false positives, true negatives, and false negatives.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5517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8973C978EA1D4B9E447FC203222D10" ma:contentTypeVersion="8" ma:contentTypeDescription="Create a new document." ma:contentTypeScope="" ma:versionID="da6f7893678a8e70d7942feb11e655e8">
  <xsd:schema xmlns:xsd="http://www.w3.org/2001/XMLSchema" xmlns:xs="http://www.w3.org/2001/XMLSchema" xmlns:p="http://schemas.microsoft.com/office/2006/metadata/properties" xmlns:ns3="b4e35b7a-b75e-4a07-8c59-078593344b3d" xmlns:ns4="ebe5c913-aad7-40e3-8f6d-b2edd9a2b1b1" targetNamespace="http://schemas.microsoft.com/office/2006/metadata/properties" ma:root="true" ma:fieldsID="bc38235ce817806e963a484f9333596e" ns3:_="" ns4:_="">
    <xsd:import namespace="b4e35b7a-b75e-4a07-8c59-078593344b3d"/>
    <xsd:import namespace="ebe5c913-aad7-40e3-8f6d-b2edd9a2b1b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e35b7a-b75e-4a07-8c59-078593344b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e5c913-aad7-40e3-8f6d-b2edd9a2b1b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4e35b7a-b75e-4a07-8c59-078593344b3d" xsi:nil="true"/>
  </documentManagement>
</p:properties>
</file>

<file path=customXml/itemProps1.xml><?xml version="1.0" encoding="utf-8"?>
<ds:datastoreItem xmlns:ds="http://schemas.openxmlformats.org/officeDocument/2006/customXml" ds:itemID="{DA3DD42B-6B87-429E-9733-3CDF4F2A5E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527F67-CDDA-4AE5-9CB8-DDCFA2C28C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e35b7a-b75e-4a07-8c59-078593344b3d"/>
    <ds:schemaRef ds:uri="ebe5c913-aad7-40e3-8f6d-b2edd9a2b1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306C39-F9C8-4004-BB66-5FFAEE0D31B2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ebe5c913-aad7-40e3-8f6d-b2edd9a2b1b1"/>
    <ds:schemaRef ds:uri="http://purl.org/dc/terms/"/>
    <ds:schemaRef ds:uri="b4e35b7a-b75e-4a07-8c59-078593344b3d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916</Words>
  <Application>Microsoft Office PowerPoint</Application>
  <PresentationFormat>Widescreen</PresentationFormat>
  <Paragraphs>74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3DFloatVTI</vt:lpstr>
      <vt:lpstr>Traffic Accident Prediction</vt:lpstr>
      <vt:lpstr>Introduction</vt:lpstr>
      <vt:lpstr>Problem Statement</vt:lpstr>
      <vt:lpstr>Data Collection</vt:lpstr>
      <vt:lpstr>DATA PREPROCESSING</vt:lpstr>
      <vt:lpstr> Exploratory Data Analysis (EDA)</vt:lpstr>
      <vt:lpstr>Model Used</vt:lpstr>
      <vt:lpstr>Train-Test Splitting</vt:lpstr>
      <vt:lpstr>Model Evaluation and Results</vt:lpstr>
      <vt:lpstr>Web Application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Sahil  khurana</dc:creator>
  <cp:lastModifiedBy>Sahil  khurana</cp:lastModifiedBy>
  <cp:revision>2</cp:revision>
  <dcterms:created xsi:type="dcterms:W3CDTF">2024-11-12T13:12:17Z</dcterms:created>
  <dcterms:modified xsi:type="dcterms:W3CDTF">2024-11-13T18:33:23Z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0x0101007F8973C978EA1D4B9E447FC203222D10</vt:lpwstr>
  </property>
</Properties>
</file>